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D7CDE1"/>
    <a:srgbClr val="04A6E1"/>
    <a:srgbClr val="B7D8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709EC6-0C15-4B0E-BAAD-B7D5298C5EAC}" v="3" dt="2026-04-23T20:48:02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4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am, Erika" userId="67417907-5e84-44a1-9763-c7c4738e08fd" providerId="ADAL" clId="{69F6B6C2-5C37-4EA8-86B1-6774901A6843}"/>
    <pc:docChg chg="undo custSel modSld modMainMaster">
      <pc:chgData name="Ingram, Erika" userId="67417907-5e84-44a1-9763-c7c4738e08fd" providerId="ADAL" clId="{69F6B6C2-5C37-4EA8-86B1-6774901A6843}" dt="2026-04-23T20:49:55.099" v="264" actId="14100"/>
      <pc:docMkLst>
        <pc:docMk/>
      </pc:docMkLst>
      <pc:sldChg chg="addSp delSp modSp mod">
        <pc:chgData name="Ingram, Erika" userId="67417907-5e84-44a1-9763-c7c4738e08fd" providerId="ADAL" clId="{69F6B6C2-5C37-4EA8-86B1-6774901A6843}" dt="2026-04-23T20:49:55.099" v="264" actId="14100"/>
        <pc:sldMkLst>
          <pc:docMk/>
          <pc:sldMk cId="1553137461" sldId="256"/>
        </pc:sldMkLst>
        <pc:spChg chg="mod">
          <ac:chgData name="Ingram, Erika" userId="67417907-5e84-44a1-9763-c7c4738e08fd" providerId="ADAL" clId="{69F6B6C2-5C37-4EA8-86B1-6774901A6843}" dt="2026-04-23T17:15:47.046" v="161" actId="1076"/>
          <ac:spMkLst>
            <pc:docMk/>
            <pc:sldMk cId="1553137461" sldId="256"/>
            <ac:spMk id="3" creationId="{A48017FB-6E51-430B-8FD2-D2BA08C53F07}"/>
          </ac:spMkLst>
        </pc:spChg>
        <pc:spChg chg="mod">
          <ac:chgData name="Ingram, Erika" userId="67417907-5e84-44a1-9763-c7c4738e08fd" providerId="ADAL" clId="{69F6B6C2-5C37-4EA8-86B1-6774901A6843}" dt="2026-04-23T16:10:41.397" v="17" actId="6549"/>
          <ac:spMkLst>
            <pc:docMk/>
            <pc:sldMk cId="1553137461" sldId="256"/>
            <ac:spMk id="4" creationId="{00000000-0000-0000-0000-000000000000}"/>
          </ac:spMkLst>
        </pc:spChg>
        <pc:spChg chg="mod">
          <ac:chgData name="Ingram, Erika" userId="67417907-5e84-44a1-9763-c7c4738e08fd" providerId="ADAL" clId="{69F6B6C2-5C37-4EA8-86B1-6774901A6843}" dt="2026-04-23T20:29:15.363" v="174" actId="6549"/>
          <ac:spMkLst>
            <pc:docMk/>
            <pc:sldMk cId="1553137461" sldId="256"/>
            <ac:spMk id="7" creationId="{00000000-0000-0000-0000-000000000000}"/>
          </ac:spMkLst>
        </pc:spChg>
        <pc:spChg chg="mod">
          <ac:chgData name="Ingram, Erika" userId="67417907-5e84-44a1-9763-c7c4738e08fd" providerId="ADAL" clId="{69F6B6C2-5C37-4EA8-86B1-6774901A6843}" dt="2026-04-23T16:09:36.870" v="16" actId="20577"/>
          <ac:spMkLst>
            <pc:docMk/>
            <pc:sldMk cId="1553137461" sldId="256"/>
            <ac:spMk id="8" creationId="{00000000-0000-0000-0000-000000000000}"/>
          </ac:spMkLst>
        </pc:spChg>
        <pc:spChg chg="mod">
          <ac:chgData name="Ingram, Erika" userId="67417907-5e84-44a1-9763-c7c4738e08fd" providerId="ADAL" clId="{69F6B6C2-5C37-4EA8-86B1-6774901A6843}" dt="2026-04-23T20:24:25.099" v="169" actId="20577"/>
          <ac:spMkLst>
            <pc:docMk/>
            <pc:sldMk cId="1553137461" sldId="256"/>
            <ac:spMk id="12" creationId="{00000000-0000-0000-0000-000000000000}"/>
          </ac:spMkLst>
        </pc:spChg>
        <pc:spChg chg="mod">
          <ac:chgData name="Ingram, Erika" userId="67417907-5e84-44a1-9763-c7c4738e08fd" providerId="ADAL" clId="{69F6B6C2-5C37-4EA8-86B1-6774901A6843}" dt="2026-04-23T20:22:02.986" v="164" actId="6549"/>
          <ac:spMkLst>
            <pc:docMk/>
            <pc:sldMk cId="1553137461" sldId="256"/>
            <ac:spMk id="22" creationId="{547C81DF-19B7-CEA7-5648-5B0F2D132E6C}"/>
          </ac:spMkLst>
        </pc:spChg>
        <pc:spChg chg="mod">
          <ac:chgData name="Ingram, Erika" userId="67417907-5e84-44a1-9763-c7c4738e08fd" providerId="ADAL" clId="{69F6B6C2-5C37-4EA8-86B1-6774901A6843}" dt="2026-04-23T20:26:32.411" v="170" actId="20577"/>
          <ac:spMkLst>
            <pc:docMk/>
            <pc:sldMk cId="1553137461" sldId="256"/>
            <ac:spMk id="27" creationId="{C66B808A-627F-BEF8-7841-12A06FE284CB}"/>
          </ac:spMkLst>
        </pc:spChg>
        <pc:picChg chg="add del mod">
          <ac:chgData name="Ingram, Erika" userId="67417907-5e84-44a1-9763-c7c4738e08fd" providerId="ADAL" clId="{69F6B6C2-5C37-4EA8-86B1-6774901A6843}" dt="2026-04-23T20:47:54.353" v="227" actId="478"/>
          <ac:picMkLst>
            <pc:docMk/>
            <pc:sldMk cId="1553137461" sldId="256"/>
            <ac:picMk id="5" creationId="{9730C52D-6939-BF2A-9316-7913B99A11E2}"/>
          </ac:picMkLst>
        </pc:picChg>
        <pc:picChg chg="add mod">
          <ac:chgData name="Ingram, Erika" userId="67417907-5e84-44a1-9763-c7c4738e08fd" providerId="ADAL" clId="{69F6B6C2-5C37-4EA8-86B1-6774901A6843}" dt="2026-04-23T20:49:55.099" v="264" actId="14100"/>
          <ac:picMkLst>
            <pc:docMk/>
            <pc:sldMk cId="1553137461" sldId="256"/>
            <ac:picMk id="6" creationId="{AFC48E44-322C-6511-D46C-36374B249276}"/>
          </ac:picMkLst>
        </pc:picChg>
        <pc:picChg chg="mod">
          <ac:chgData name="Ingram, Erika" userId="67417907-5e84-44a1-9763-c7c4738e08fd" providerId="ADAL" clId="{69F6B6C2-5C37-4EA8-86B1-6774901A6843}" dt="2026-04-23T20:40:34.111" v="224" actId="1076"/>
          <ac:picMkLst>
            <pc:docMk/>
            <pc:sldMk cId="1553137461" sldId="256"/>
            <ac:picMk id="18" creationId="{1163490D-2B64-CC5A-DA88-25B1758B64B9}"/>
          </ac:picMkLst>
        </pc:picChg>
      </pc:sldChg>
      <pc:sldMasterChg chg="modSldLayout">
        <pc:chgData name="Ingram, Erika" userId="67417907-5e84-44a1-9763-c7c4738e08fd" providerId="ADAL" clId="{69F6B6C2-5C37-4EA8-86B1-6774901A6843}" dt="2026-04-23T17:14:50.874" v="146" actId="113"/>
        <pc:sldMasterMkLst>
          <pc:docMk/>
          <pc:sldMasterMk cId="3442016305" sldId="2147483780"/>
        </pc:sldMasterMkLst>
        <pc:sldLayoutChg chg="addSp modSp mod">
          <pc:chgData name="Ingram, Erika" userId="67417907-5e84-44a1-9763-c7c4738e08fd" providerId="ADAL" clId="{69F6B6C2-5C37-4EA8-86B1-6774901A6843}" dt="2026-04-23T17:14:50.874" v="146" actId="113"/>
          <pc:sldLayoutMkLst>
            <pc:docMk/>
            <pc:sldMasterMk cId="3442016305" sldId="2147483780"/>
            <pc:sldLayoutMk cId="1114714793" sldId="2147483781"/>
          </pc:sldLayoutMkLst>
          <pc:spChg chg="add mod">
            <ac:chgData name="Ingram, Erika" userId="67417907-5e84-44a1-9763-c7c4738e08fd" providerId="ADAL" clId="{69F6B6C2-5C37-4EA8-86B1-6774901A6843}" dt="2026-04-23T17:14:50.874" v="146" actId="113"/>
            <ac:spMkLst>
              <pc:docMk/>
              <pc:sldMasterMk cId="3442016305" sldId="2147483780"/>
              <pc:sldLayoutMk cId="1114714793" sldId="2147483781"/>
              <ac:spMk id="7" creationId="{A72E9C29-D473-8995-C7A7-4F76FA89CF9E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2E9C29-D473-8995-C7A7-4F76FA89CF9E}"/>
              </a:ext>
            </a:extLst>
          </p:cNvPr>
          <p:cNvSpPr txBox="1"/>
          <p:nvPr userDrawn="1"/>
        </p:nvSpPr>
        <p:spPr>
          <a:xfrm>
            <a:off x="2499958" y="6602211"/>
            <a:ext cx="4144083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Erika Ingram, PharmD, BCPS | Wellstar Cobb Medical Center | April 2026</a:t>
            </a:r>
          </a:p>
        </p:txBody>
      </p:sp>
    </p:spTree>
    <p:extLst>
      <p:ext uri="{BB962C8B-B14F-4D97-AF65-F5344CB8AC3E}">
        <p14:creationId xmlns:p14="http://schemas.microsoft.com/office/powerpoint/2010/main" val="111471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8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4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2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6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1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67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9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1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6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80583-37CB-4F80-8517-966BB87A1BA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3141C-4778-405A-B9CC-BEA839AA2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1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wellstar.learningexpressce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0951" y="3111287"/>
            <a:ext cx="8305800" cy="3253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Audience:</a:t>
            </a:r>
            <a:r>
              <a:rPr lang="en-US" sz="14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activity is intended for pharmacists and pharmacy technicians.</a:t>
            </a:r>
          </a:p>
        </p:txBody>
      </p:sp>
      <p:sp>
        <p:nvSpPr>
          <p:cNvPr id="8" name="Subtitle 3"/>
          <p:cNvSpPr txBox="1">
            <a:spLocks/>
          </p:cNvSpPr>
          <p:nvPr/>
        </p:nvSpPr>
        <p:spPr>
          <a:xfrm>
            <a:off x="15240" y="3462654"/>
            <a:ext cx="9152092" cy="4308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84"/>
              </a:spcBef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10, 2026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Times: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8:00 am – 9:00 am (Cobb Barrett B) and 3:15 pm – 4:15 pm (Cobb Auditorium)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284"/>
              </a:spcBef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Location: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Wellstar Cobb Medical Center and Microsoft Teams</a:t>
            </a:r>
          </a:p>
          <a:p>
            <a:endParaRPr lang="en-US" sz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3"/>
          <p:cNvSpPr txBox="1">
            <a:spLocks/>
          </p:cNvSpPr>
          <p:nvPr/>
        </p:nvSpPr>
        <p:spPr>
          <a:xfrm>
            <a:off x="51770" y="4003021"/>
            <a:ext cx="8644164" cy="2934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Objectives: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the conclusion of this activity, participants will be able to:</a:t>
            </a:r>
          </a:p>
        </p:txBody>
      </p:sp>
      <p:sp>
        <p:nvSpPr>
          <p:cNvPr id="10" name="Subtitle 3"/>
          <p:cNvSpPr txBox="1">
            <a:spLocks/>
          </p:cNvSpPr>
          <p:nvPr/>
        </p:nvSpPr>
        <p:spPr>
          <a:xfrm>
            <a:off x="175831" y="4334398"/>
            <a:ext cx="8631277" cy="19720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buAutoNum type="arabicPeriod"/>
            </a:pPr>
            <a:endParaRPr lang="en-US" sz="1200" dirty="0">
              <a:noFill/>
              <a:effectLst/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algn="l">
              <a:spcBef>
                <a:spcPts val="0"/>
              </a:spcBef>
            </a:pPr>
            <a:endParaRPr lang="en-US" sz="1000" dirty="0">
              <a:noFill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ubtitle 3"/>
          <p:cNvSpPr txBox="1">
            <a:spLocks/>
          </p:cNvSpPr>
          <p:nvPr/>
        </p:nvSpPr>
        <p:spPr>
          <a:xfrm>
            <a:off x="5290457" y="1900467"/>
            <a:ext cx="3861635" cy="6174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no fee for this program.</a:t>
            </a:r>
          </a:p>
          <a:p>
            <a:pPr algn="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program has been approved for 1 contact hour (0.1 CEU).</a:t>
            </a:r>
          </a:p>
          <a:p>
            <a:pPr algn="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program is an </a:t>
            </a:r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-based CPE activity.</a:t>
            </a:r>
          </a:p>
        </p:txBody>
      </p:sp>
      <p:sp>
        <p:nvSpPr>
          <p:cNvPr id="13" name="Subtitle 3"/>
          <p:cNvSpPr txBox="1">
            <a:spLocks/>
          </p:cNvSpPr>
          <p:nvPr/>
        </p:nvSpPr>
        <p:spPr>
          <a:xfrm>
            <a:off x="6277482" y="2544613"/>
            <a:ext cx="2912368" cy="5399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UAN: 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0483-0000-26-007-L99-P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UAN: 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0483-0000-26-007-L99-T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" y="6199782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who attend the entire activity, complete and pass the post-test (&gt;70%), and complete the activity evaluation will receive CE credit.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 will be uploaded electronically and available in CPE Monitor after completion of required elements.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8017FB-6E51-430B-8FD2-D2BA08C53F07}"/>
              </a:ext>
            </a:extLst>
          </p:cNvPr>
          <p:cNvSpPr txBox="1"/>
          <p:nvPr/>
        </p:nvSpPr>
        <p:spPr>
          <a:xfrm>
            <a:off x="519027" y="5874949"/>
            <a:ext cx="7709647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</a:t>
            </a:r>
            <a:r>
              <a:rPr lang="en-US" sz="1600" b="1" dirty="0"/>
              <a:t> </a:t>
            </a:r>
            <a:r>
              <a:rPr lang="en-US" sz="1400" dirty="0">
                <a:latin typeface="Arial" panose="020B0604020202020204" pitchFamily="34" charset="0"/>
                <a:ea typeface="+mn-lt"/>
                <a:cs typeface="Arial" panose="020B0604020202020204" pitchFamily="34" charset="0"/>
                <a:hlinkClick r:id="rId2"/>
              </a:rPr>
              <a:t>https://wellstar.learningexpressce.com/</a:t>
            </a:r>
            <a:r>
              <a:rPr lang="en-US" sz="14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to login or sign-up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FBEE95-2AAF-DA2F-29E6-60C31C611381}"/>
              </a:ext>
            </a:extLst>
          </p:cNvPr>
          <p:cNvSpPr txBox="1"/>
          <p:nvPr/>
        </p:nvSpPr>
        <p:spPr>
          <a:xfrm>
            <a:off x="-57178" y="1508277"/>
            <a:ext cx="465251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The Future is Now: Artificial Intelligence in</a:t>
            </a:r>
          </a:p>
          <a:p>
            <a:pPr algn="ctr"/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Inpatient Pharmacy Practice</a:t>
            </a:r>
            <a:endParaRPr 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163490D-2B64-CC5A-DA88-25B1758B64B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35" t="2399" r="13160" b="2399"/>
          <a:stretch>
            <a:fillRect/>
          </a:stretch>
        </p:blipFill>
        <p:spPr>
          <a:xfrm>
            <a:off x="7846603" y="0"/>
            <a:ext cx="1297396" cy="1299724"/>
          </a:xfrm>
          <a:prstGeom prst="rect">
            <a:avLst/>
          </a:prstGeom>
        </p:spPr>
      </p:pic>
      <p:pic>
        <p:nvPicPr>
          <p:cNvPr id="1028" name="Picture 4" descr="Code of Conduct">
            <a:extLst>
              <a:ext uri="{FF2B5EF4-FFF2-40B4-BE49-F238E27FC236}">
                <a16:creationId xmlns:a16="http://schemas.microsoft.com/office/drawing/2014/main" id="{1FAECAAA-17A1-7AE6-07F9-5F5547AB6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2" y="-9718"/>
            <a:ext cx="7803245" cy="128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9DDB4F3-3883-0155-495A-850A1DCBA4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1725" t="6753" r="9631" b="13000"/>
          <a:stretch>
            <a:fillRect/>
          </a:stretch>
        </p:blipFill>
        <p:spPr>
          <a:xfrm>
            <a:off x="-9144" y="-16664"/>
            <a:ext cx="1828800" cy="129058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CF15220-F1AC-1739-4E24-BBC45B647D45}"/>
              </a:ext>
            </a:extLst>
          </p:cNvPr>
          <p:cNvSpPr txBox="1"/>
          <p:nvPr/>
        </p:nvSpPr>
        <p:spPr>
          <a:xfrm>
            <a:off x="-9144" y="2122499"/>
            <a:ext cx="4871966" cy="6554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Jacob King, PharmD | PGY1 Pharmacy Resident</a:t>
            </a:r>
          </a:p>
          <a:p>
            <a:pPr algn="ctr">
              <a:lnSpc>
                <a:spcPct val="150000"/>
              </a:lnSpc>
            </a:pPr>
            <a:r>
              <a:rPr lang="en-US" sz="1300" b="1" dirty="0">
                <a:solidFill>
                  <a:srgbClr val="7030A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Wellstar Cobb Medical Center</a:t>
            </a:r>
            <a:endParaRPr lang="en-US" sz="13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7C81DF-19B7-CEA7-5648-5B0F2D132E6C}"/>
              </a:ext>
            </a:extLst>
          </p:cNvPr>
          <p:cNvSpPr txBox="1"/>
          <p:nvPr/>
        </p:nvSpPr>
        <p:spPr>
          <a:xfrm>
            <a:off x="4595332" y="1505757"/>
            <a:ext cx="4572000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Wellstar Health System is Accredited by the Accreditation Council for </a:t>
            </a:r>
          </a:p>
          <a:p>
            <a:pPr algn="r"/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Pharmacy Education as a Provider of Continuing Pharmacy Education.</a:t>
            </a:r>
            <a:endParaRPr lang="en-US" sz="105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How Do I Request my Records in MyChart?">
            <a:extLst>
              <a:ext uri="{FF2B5EF4-FFF2-40B4-BE49-F238E27FC236}">
                <a16:creationId xmlns:a16="http://schemas.microsoft.com/office/drawing/2014/main" id="{9C322B7D-21AC-9ED2-C3A9-B016419A74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97"/>
          <a:stretch>
            <a:fillRect/>
          </a:stretch>
        </p:blipFill>
        <p:spPr bwMode="auto">
          <a:xfrm>
            <a:off x="-1" y="2979179"/>
            <a:ext cx="9152093" cy="10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66B808A-627F-BEF8-7841-12A06FE284CB}"/>
              </a:ext>
            </a:extLst>
          </p:cNvPr>
          <p:cNvSpPr txBox="1"/>
          <p:nvPr/>
        </p:nvSpPr>
        <p:spPr>
          <a:xfrm>
            <a:off x="51770" y="4287014"/>
            <a:ext cx="456217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Pharmacists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Describe current artificial intelligence (AI) tools used in healthcare.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Assess opportunities for integrating artificial intelligence into existing pharmacy workflows.</a:t>
            </a:r>
            <a:endParaRPr lang="en-US" sz="1100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Evaluate the influence of AI-driven decision support systems on medication safety and clinical outcomes.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Discuss ethical and legal considerations related to AI adoption in pharmacy practice.</a:t>
            </a:r>
            <a:endParaRPr lang="en-US" sz="1100" kern="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6948E0-2100-F24B-54B3-BFD296200D34}"/>
              </a:ext>
            </a:extLst>
          </p:cNvPr>
          <p:cNvSpPr txBox="1"/>
          <p:nvPr/>
        </p:nvSpPr>
        <p:spPr>
          <a:xfrm>
            <a:off x="4613940" y="4334398"/>
            <a:ext cx="448775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Technicians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Describe current artificial intelligence (AI) tools used in healthcare.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Assess opportunities for integrating artificial intelligence into existing pharmacy workflows.</a:t>
            </a:r>
            <a:endParaRPr lang="en-US" sz="11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Discuss ethical and legal considerations related to AI adoption in pharmacy practice.</a:t>
            </a:r>
            <a:endParaRPr lang="en-US" sz="1100" kern="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C48E44-322C-6511-D46C-36374B24927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076" y="1169385"/>
            <a:ext cx="105603" cy="10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137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8d4583-77f4-4feb-8ca5-05236900933f" xsi:nil="true"/>
    <lcf76f155ced4ddcb4097134ff3c332f xmlns="8d09e3b6-5071-4962-9e76-ee9f2751697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43A23E4626834182055FC35D123F5A" ma:contentTypeVersion="12" ma:contentTypeDescription="Create a new document." ma:contentTypeScope="" ma:versionID="3997a658e63828a5c0f870b27d08e4e8">
  <xsd:schema xmlns:xsd="http://www.w3.org/2001/XMLSchema" xmlns:xs="http://www.w3.org/2001/XMLSchema" xmlns:p="http://schemas.microsoft.com/office/2006/metadata/properties" xmlns:ns2="8d09e3b6-5071-4962-9e76-ee9f27516977" xmlns:ns3="8f8d4583-77f4-4feb-8ca5-05236900933f" targetNamespace="http://schemas.microsoft.com/office/2006/metadata/properties" ma:root="true" ma:fieldsID="02c8aed88befe676efb24c269873397e" ns2:_="" ns3:_="">
    <xsd:import namespace="8d09e3b6-5071-4962-9e76-ee9f27516977"/>
    <xsd:import namespace="8f8d4583-77f4-4feb-8ca5-0523690093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9e3b6-5071-4962-9e76-ee9f275169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37398cb-916a-4e2a-992f-4c46de6f91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8d4583-77f4-4feb-8ca5-05236900933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5de4d47-caf5-42a9-ba0a-e3e0de890ba2}" ma:internalName="TaxCatchAll" ma:showField="CatchAllData" ma:web="8f8d4583-77f4-4feb-8ca5-0523690093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C59664-FA60-4BE7-9204-E7FA919A1E62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8d09e3b6-5071-4962-9e76-ee9f27516977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purl.org/dc/elements/1.1/"/>
    <ds:schemaRef ds:uri="8f8d4583-77f4-4feb-8ca5-05236900933f"/>
  </ds:schemaRefs>
</ds:datastoreItem>
</file>

<file path=customXml/itemProps2.xml><?xml version="1.0" encoding="utf-8"?>
<ds:datastoreItem xmlns:ds="http://schemas.openxmlformats.org/officeDocument/2006/customXml" ds:itemID="{ED3F2621-220B-4DF5-8730-83C62BA168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266C61-5A74-412C-BEF5-B5B9D3EB25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09e3b6-5071-4962-9e76-ee9f27516977"/>
    <ds:schemaRef ds:uri="8f8d4583-77f4-4feb-8ca5-0523690093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288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Company>Wellstar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Choose Your Fighter: Tenecteplase versus Alteplase for Acute Pulmonary Embolism Amanda Aiad, PharmD PGY1 Pharmacy Resident  Wellstar Kennestone Regional Medical Center</dc:title>
  <dc:creator>Wellstar Health System</dc:creator>
  <cp:lastModifiedBy>Ingram, Erika</cp:lastModifiedBy>
  <cp:revision>595</cp:revision>
  <dcterms:created xsi:type="dcterms:W3CDTF">2019-04-26T18:59:12Z</dcterms:created>
  <dcterms:modified xsi:type="dcterms:W3CDTF">2026-04-23T20:49:59Z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0x0101007843A23E4626834182055FC35D123F5A</vt:lpwstr>
  </property>
  <property fmtid="{D5CDD505-2E9C-101B-9397-08002B2CF9AE}" pid="3" name="Order">
    <vt:r8>520500</vt:r8>
  </property>
  <property fmtid="{D5CDD505-2E9C-101B-9397-08002B2CF9AE}" pid="4" name="SharedWithUsers">
    <vt:lpwstr>66;#Nurse-McLeod, Justine;#67;#Whitty, Yolanda;#4;#Woodhouse, Amy</vt:lpwstr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